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7" r:id="rId11"/>
    <p:sldId id="268" r:id="rId12"/>
    <p:sldId id="274" r:id="rId13"/>
    <p:sldId id="275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1" r:id="rId27"/>
    <p:sldId id="286" r:id="rId28"/>
    <p:sldId id="287" r:id="rId29"/>
    <p:sldId id="288" r:id="rId30"/>
    <p:sldId id="289" r:id="rId31"/>
    <p:sldId id="290" r:id="rId32"/>
    <p:sldId id="272" r:id="rId33"/>
  </p:sldIdLst>
  <p:sldSz cx="12190413" cy="6859588"/>
  <p:notesSz cx="6858000" cy="9144000"/>
  <p:defaultTextStyle>
    <a:defPPr>
      <a:defRPr lang="zh-TW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10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2E71-E9F4-414E-9E1A-D3F5D43785C0}" type="datetimeFigureOut">
              <a:rPr lang="zh-TW" altLang="en-US" smtClean="0"/>
              <a:t>2019/4/27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E2C0-8C07-46D7-AAE3-995E096142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50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50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0268" indent="0" algn="ctr">
              <a:buNone/>
              <a:defRPr sz="2200"/>
            </a:lvl2pPr>
            <a:lvl3pPr marL="1000536" indent="0" algn="ctr">
              <a:buNone/>
              <a:defRPr sz="2000"/>
            </a:lvl3pPr>
            <a:lvl4pPr marL="1500805" indent="0" algn="ctr">
              <a:buNone/>
              <a:defRPr sz="1800"/>
            </a:lvl4pPr>
            <a:lvl5pPr marL="2001073" indent="0" algn="ctr">
              <a:buNone/>
              <a:defRPr sz="1800"/>
            </a:lvl5pPr>
            <a:lvl6pPr marL="2501341" indent="0" algn="ctr">
              <a:buNone/>
              <a:defRPr sz="1800"/>
            </a:lvl6pPr>
            <a:lvl7pPr marL="3001609" indent="0" algn="ctr">
              <a:buNone/>
              <a:defRPr sz="1800"/>
            </a:lvl7pPr>
            <a:lvl8pPr marL="3501878" indent="0" algn="ctr">
              <a:buNone/>
              <a:defRPr sz="1800"/>
            </a:lvl8pPr>
            <a:lvl9pPr marL="4002146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0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210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7"/>
            <a:ext cx="10514231" cy="285339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8"/>
            <a:ext cx="10514231" cy="150053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3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7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2514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657"/>
            <a:ext cx="5182514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5" y="987657"/>
            <a:ext cx="6171397" cy="4874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5" y="987657"/>
            <a:ext cx="6171397" cy="487475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5"/>
            <a:ext cx="2742843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6" y="6357825"/>
            <a:ext cx="4114264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5"/>
            <a:ext cx="2742843" cy="365210"/>
          </a:xfrm>
          <a:prstGeom prst="rect">
            <a:avLst/>
          </a:prstGeom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30D88-0AE5-4EDA-BDD3-1B97B5FCD5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0026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00536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50080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00107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50134" indent="-250134" algn="l" rtl="0" eaLnBrk="0" fontAlgn="base" hangingPunct="0">
        <a:lnSpc>
          <a:spcPct val="90000"/>
        </a:lnSpc>
        <a:spcBef>
          <a:spcPts val="1094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402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057" y="2863705"/>
            <a:ext cx="8169799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TW" sz="4800" b="1" spc="328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 </a:t>
            </a:r>
            <a:r>
              <a:rPr lang="zh-TW" altLang="en-US" sz="4800" b="1" spc="328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清單介紹</a:t>
            </a:r>
            <a:endParaRPr lang="zh-CN" altLang="en-US" sz="4800" b="1" spc="328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153948" y="3787840"/>
            <a:ext cx="3846011" cy="362034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99995" y="2257947"/>
            <a:ext cx="8955509" cy="2383390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0288839" y="4326940"/>
            <a:ext cx="1109519" cy="1130562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792062" y="1462431"/>
            <a:ext cx="1109519" cy="1132149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323" y="1998066"/>
            <a:ext cx="5966426" cy="639640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CN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APP Inventor 2 </a:t>
            </a:r>
            <a:r>
              <a:rPr lang="zh-TW" altLang="en-US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程式設計</a:t>
            </a:r>
            <a:endParaRPr lang="zh-CN" altLang="en-US" sz="3500" dirty="0">
              <a:solidFill>
                <a:srgbClr val="04487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443244" y="4130710"/>
            <a:ext cx="130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800" b="1" dirty="0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448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84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49" grpId="0" animBg="1"/>
      <p:bldP spid="53" grpId="0" animBg="1"/>
      <p:bldP spid="54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1269554"/>
            <a:ext cx="11230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請跟著範例做出一個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清單，用來存放星期一到星期五，並用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來依序列出來，為方便測試我們需要新增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Button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Label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來觸發與顯示。</a:t>
            </a:r>
          </a:p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先從內建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中的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變數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Variables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一個全域變數，並取名為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3" y="2925738"/>
            <a:ext cx="43815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3215481"/>
            <a:ext cx="2232248" cy="574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5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574" y="1341562"/>
            <a:ext cx="11158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接下來找到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Lists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新增一個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清單，不管是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任何一個都可以。</a:t>
            </a: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84" y="1793776"/>
            <a:ext cx="45434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406574" y="4253820"/>
            <a:ext cx="11158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與清單組合在一起，再新增星期一到星期五到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清單中。</a:t>
            </a:r>
          </a:p>
        </p:txBody>
      </p:sp>
      <p:pic>
        <p:nvPicPr>
          <p:cNvPr id="14" name="圖片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1" y="4725938"/>
            <a:ext cx="3048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6" y="4725938"/>
            <a:ext cx="3924300" cy="13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62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558" y="1391901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接下來從流程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控制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Control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，新增一個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拼圖。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98" y="1952278"/>
            <a:ext cx="46767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62557" y="3854291"/>
            <a:ext cx="11093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取得全域變數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，並在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Label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上顯示，而顯示的內容需要先顯示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Label.Text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，這樣才可以每次執行迴圈時，顯示出當次迴圈的內容。接下來要注意我們要顯示的是區域變數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，而非全域變數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，最後記得在文字內容後面加上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\n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換行。</a:t>
            </a:r>
          </a:p>
        </p:txBody>
      </p:sp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46" y="4941962"/>
            <a:ext cx="470535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22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566" y="1445508"/>
            <a:ext cx="9649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最後我們將此方塊拼圖與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Button.Click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做結合並觀看測試結果吧。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989634"/>
            <a:ext cx="50577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383238" y="1989634"/>
            <a:ext cx="2160240" cy="3744416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9191550" y="1989634"/>
            <a:ext cx="2164566" cy="37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01583" y="57269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測試開始畫面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12058" y="57269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測試結果畫面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34566" y="4909839"/>
            <a:ext cx="5345807" cy="1433412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試著不使用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，直接用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Label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顯示全域變數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看看測試結果會有什麼不一樣的變化。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55675" y="4653930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22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28130"/>
            <a:ext cx="7187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40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A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dd items to list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length of list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介紹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74" y="1341562"/>
            <a:ext cx="10949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Add items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用於新增元素內容（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選單中，讓使用者可以透過此指令，將輸入的東西設定為元素內容（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）並儲存於選單中。</a:t>
            </a:r>
          </a:p>
        </p:txBody>
      </p:sp>
      <p:pic>
        <p:nvPicPr>
          <p:cNvPr id="14" name="圖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4" y="2069282"/>
            <a:ext cx="5181862" cy="12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06574" y="4018052"/>
            <a:ext cx="10949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則是用來回傳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清單的長度，也就是清單中所儲存的元素內容（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）數量。範例一為儲存星期一到星期五的清單，而此清單的長度就為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4" y="5085978"/>
            <a:ext cx="518186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41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7818" y="428130"/>
            <a:ext cx="8008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dd items to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length of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方塊設定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575" y="1341562"/>
            <a:ext cx="742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Add items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兩個方塊都在內建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中，點選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清單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Lists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選取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add items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拼圖。</a:t>
            </a:r>
          </a:p>
        </p:txBody>
      </p:sp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37" y="1341562"/>
            <a:ext cx="4048125" cy="259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06574" y="4149874"/>
            <a:ext cx="7423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add items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可以透過點選上方齒輪，將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拖移至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清單中，這樣就可以一次新增多個元素內容（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37" y="4149874"/>
            <a:ext cx="2171700" cy="220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3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290" y="2100998"/>
            <a:ext cx="8663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請依照上一個範例進行修改，透過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button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將星期六及星期日兩個元素內容（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）新增至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清單中，並設置新的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label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用來顯示清單長度，透過測試按鈕觀察新增元素內容（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）前後的長度及清單內容差異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版面配置依個人喜好編排即可。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1316906"/>
            <a:ext cx="2894887" cy="5065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22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566" y="1373500"/>
            <a:ext cx="6545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延續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第一個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範例的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程式內容，進行方塊拼圖的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566" y="1701602"/>
            <a:ext cx="11230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設定按下新增按鈕（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newitem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）後，就會將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中的內容新增至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清單。首先從清單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(Lists)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中，新增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add items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與新增按鈕（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newitem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）進行組合，並設定清單為取得全域變數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，而新增的元素內容（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）為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textbox.Text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68" y="2709714"/>
            <a:ext cx="38195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34565" y="3861842"/>
            <a:ext cx="11230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之後設定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Label.Text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為顯示清單長度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，將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Label.Text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組合起來，並設定為取得全域變數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的長度，最後與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button.Click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組合。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4569728"/>
            <a:ext cx="526732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0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566" y="1269554"/>
            <a:ext cx="11230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這樣程式方面就完成了，在新增元素內容（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）前，先按下測試鈕，觀察新增前的顯示內容及清單長度。完成後，再新增星期六及星期日，並觀察新的顯示內容及其清單長度。</a:t>
            </a: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78479" y="2105091"/>
            <a:ext cx="1844022" cy="3851384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125558" y="2104321"/>
            <a:ext cx="1824235" cy="38534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2235" y="606545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未新增元素內容前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19420" y="607976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新增星期六、日後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527254" y="4365986"/>
            <a:ext cx="5519144" cy="1433412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試著新增一個空白清單，並慢慢新增星期一到星期日，將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length of list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放在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中，觀察每筆元素內容增加後的清單長度。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848363" y="4110077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10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542" y="458907"/>
            <a:ext cx="10408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40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I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ndex in list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insert list item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pick random item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介紹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456" y="1773610"/>
            <a:ext cx="6819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 in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就主要是用來調查指定項目在清單中的編號，如果找不到指定的項目，則會顯示編號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80" y="1773610"/>
            <a:ext cx="4608512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11457" y="3141762"/>
            <a:ext cx="6819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insert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則用來將指定的元素內容新增至清單中的指定編號當中，例如將星期日新增至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Day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清單中的編號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，這時原本在編號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的星期三則會被星期日取代，這時的顯示內容則會是，星期一、星期二、星期日、星期四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15" name="圖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53" y="3141762"/>
            <a:ext cx="4608512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211457" y="5026164"/>
            <a:ext cx="6819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pick random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會隨機從清單中選取一個元素內容（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53" y="5026164"/>
            <a:ext cx="4608512" cy="70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0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8542" y="436816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章介紹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277" y="1485578"/>
            <a:ext cx="11003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本章主要介紹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List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指令及其概念。</a:t>
            </a:r>
            <a:r>
              <a:rPr lang="en-US" altLang="zh-TW" b="1" kern="10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List</a:t>
            </a:r>
            <a:r>
              <a:rPr lang="zh-TW" altLang="zh-TW" b="1" kern="10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就是一般程式中的陣列是一種資料結構，用來儲存一群相同資料型態的元素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，而每一個元素都佔有自己的記憶體位置，通常是連續的，每個元素也都有一個編號能夠對應他們，稱為索引（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index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）。簡單來說陣列就像是一個分類好的櫃子，</a:t>
            </a:r>
            <a:r>
              <a:rPr lang="zh-TW" altLang="zh-TW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例如設定</a:t>
            </a: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它</a:t>
            </a:r>
            <a:r>
              <a:rPr lang="zh-TW" altLang="zh-TW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是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放衣物的</a:t>
            </a:r>
            <a:r>
              <a:rPr lang="zh-TW" altLang="zh-TW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，將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襪子放在第一格，衣服第二格、褲子第三格，你就能透過這些位子找到你要的東西。</a:t>
            </a:r>
          </a:p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陣列的另一個功用就是為資料留一個儲存空間，當你不需要某些資料時就能將其清空，就不會讓用不到的資料留在你的程式中占空間並拖慢執行速度，而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的編號（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）是從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開始，一般程式的陣列則是從０開始。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3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542" y="458907"/>
            <a:ext cx="11165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I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ndex in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insert list item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pick random item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方塊設定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0033" y="1413570"/>
            <a:ext cx="10876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 in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insert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pick random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這三個方塊都在內建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中，點選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清單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Lists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7" y="2121456"/>
            <a:ext cx="4800600" cy="307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0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566" y="2124809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跟著範例做出可以幫助使用者選擇要吃什麼的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，使用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讓使用者可以輸入編號與食物名稱，並新增一個查詢按鈕及新增按鈕，讓使用者可以查詢輸入的食物所在的編號位置，以及新增食物名稱至清單中，最後透過隨機選取，從清單中隨機選取一項食物給使用者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457200" algn="just"/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indent="457200" algn="just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版面配置依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個人喜好編排即可。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17" y="1341438"/>
            <a:ext cx="3162300" cy="5040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10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962" y="1413570"/>
            <a:ext cx="832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程式方面，我們先新增一個空白的清單並存放到全域變數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food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06" y="1946977"/>
            <a:ext cx="4538667" cy="467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575962" y="3206219"/>
            <a:ext cx="10989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設定新增食物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按鈕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newfood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insert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方塊組合，並分別在編號（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）與元素內容（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）後面接上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newnumber.Text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newfoodname.Text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的輸入內容，而清單方面則接上全域變數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food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06" y="4293890"/>
            <a:ext cx="4538667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590" y="1341562"/>
            <a:ext cx="10798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接下來設定查詢按鈕（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lookingfor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set label1.Text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 in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結合，讓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label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的文字可以顯示所查詢到的編號，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thing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後面接上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foodname.text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讓使用者輸入食物名稱後能查詢到此食物的編號位置，而清單方面則一樣設定為全域變數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food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51" y="2386023"/>
            <a:ext cx="5274310" cy="932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550590" y="3717826"/>
            <a:ext cx="10798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最後設定吃什麼按鈕（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eat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），一樣設定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set label1.Text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將它與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pick random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結合。清單一樣為全域變數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food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，這樣當使用者按下按鈕時，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會隨機幫使用者選取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food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清單中的一樣食物並顯示出來。</a:t>
            </a:r>
          </a:p>
        </p:txBody>
      </p:sp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52" y="4733489"/>
            <a:ext cx="5274310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878" y="1341562"/>
            <a:ext cx="10661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程式方塊都設定好後，依序新增牛肉麵、炒飯、肉燥飯，並實際測試看看新增、查詢、隨機產生三項功能。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1878" y="2205658"/>
            <a:ext cx="1856740" cy="349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2462952" y="2205658"/>
            <a:ext cx="1868170" cy="3503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74954" y="577050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初始畫面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78782" y="577050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分別新增三項食物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030359" y="2205658"/>
            <a:ext cx="1728192" cy="349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608575" y="2205657"/>
            <a:ext cx="1770509" cy="349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4583038" y="5770503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查詢牛肉麵顯示編號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47334" y="5770533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按下吃什麼隨機產生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455246" y="4979546"/>
            <a:ext cx="5519144" cy="1433412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請新增五筆食物內容至範例中測試，最後在依序設定新的食物，並用編號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1~5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將原本編號的內容蓋掉，看看測試結果是否不同。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776355" y="4723637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0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05458"/>
            <a:ext cx="10734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emove list item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select list item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append to list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  <a:cs typeface="Times New Roman"/>
              </a:rPr>
              <a:t>介紹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557" y="1413570"/>
            <a:ext cx="1130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主要是用來清除清單中指定編號內容，要注意的是如果使用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的星期一清除，這時編號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的星期二則會變成編號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，而後面的編號也則會往前推移。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50" y="2121456"/>
            <a:ext cx="41814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62557" y="3377490"/>
            <a:ext cx="1130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select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的功能為能從清單中，將指定編號的內容顯示出來。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09" y="3778394"/>
            <a:ext cx="402336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262557" y="4757876"/>
            <a:ext cx="11302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append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主要用來將兩個不同的清單合成為一個新的清單。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39" y="5229994"/>
            <a:ext cx="3924300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542" y="405458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emove list item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select list item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append to list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方塊設定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574" y="1341562"/>
            <a:ext cx="11158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select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append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這三個方塊一樣都在內建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中，點選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清單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Lists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2061642"/>
            <a:ext cx="4629150" cy="431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51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566" y="212480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請新增兩個清單，一個存放學生名稱，另一個用來存放學號，並個別填上五筆元素內容（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Iitm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）至兩個清單中，接著分別作出測試、移除、結合三個按鈕，並設定測試及移除的清單內容編號為１。先進行一次測試觀察結果，並在按完移除按鈕後，按一次測試觀察結果，最後再按下結合，並將結果用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迴圈展示出來。</a:t>
            </a:r>
          </a:p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版面配置依個人喜好編排即可。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17" y="1341438"/>
            <a:ext cx="3143250" cy="5040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60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559" y="147802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首先我們需要新增兩個清單，一個名為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用來存放學生姓名，另一個叫做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number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用來存放學號，接著個別輸入五筆元素內容（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）進去。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32" y="1113224"/>
            <a:ext cx="40005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62559" y="4077866"/>
            <a:ext cx="7056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接下來進行移除按扭（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）的功能設定。將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REMOVE.Click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結合起來，而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number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兩個清單都需要清除編號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，所以需要組合兩個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，最後再分別接上對應的清單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，以及編號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，這樣移除按鈕就完成了。</a:t>
            </a:r>
          </a:p>
        </p:txBody>
      </p:sp>
      <p:pic>
        <p:nvPicPr>
          <p:cNvPr id="13" name="圖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32" y="4077866"/>
            <a:ext cx="400050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60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123" y="1408932"/>
            <a:ext cx="10996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這裡要注意的是，在編號（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）後面要接上的是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math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，而不是字串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再來進行測試按扭（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）的設定，設定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TEXT.Click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set 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label.Text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組合，並在後面接上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select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一樣，我們需要將兩個清單都做測試，所以需要進行兩次的設定。而清單一樣為設定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number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兩個清單，編號（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index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）也一樣設置為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86" y="2884190"/>
            <a:ext cx="5267325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2554" y="436816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認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識本範例使用的拼圖和其基本定義</a:t>
            </a:r>
            <a:endParaRPr lang="zh-TW" altLang="zh-TW" sz="3200" kern="100" dirty="0">
              <a:cs typeface="Times New Roman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10805"/>
              </p:ext>
            </p:extLst>
          </p:nvPr>
        </p:nvGraphicFramePr>
        <p:xfrm>
          <a:off x="1054647" y="1269554"/>
          <a:ext cx="10081120" cy="518457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3"/>
                <a:gridCol w="7344817"/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Control</a:t>
                      </a: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指令區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For</a:t>
                      </a:r>
                      <a:r>
                        <a:rPr lang="zh-TW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迴圈的延伸，在程式中宣告變數清單，依清單的內容元素數量，決定迴圈執行次數。</a:t>
                      </a:r>
                      <a:endParaRPr lang="zh-TW" altLang="zh-TW" sz="18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List</a:t>
                      </a: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指令區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1744"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產生一個空的清單。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產生一個清單並可以新增內容元素進去，如果沒新增任何內容元素，則為一個空的清單。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8160"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可以將內容元素加入指定清單後面。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用來回傳清單的長度。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440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用來指定項目在清單中的編號。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將指定的元素內容放到清單中的指定編號。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173404"/>
              </p:ext>
            </p:extLst>
          </p:nvPr>
        </p:nvGraphicFramePr>
        <p:xfrm>
          <a:off x="1615281" y="1629594"/>
          <a:ext cx="16383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點陣圖影像" r:id="rId4" imgW="1638529" imgH="676369" progId="Paint.Picture">
                  <p:embed/>
                </p:oleObj>
              </mc:Choice>
              <mc:Fallback>
                <p:oleObj name="點陣圖影像" r:id="rId4" imgW="1638529" imgH="67636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281" y="1629594"/>
                        <a:ext cx="16383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41939"/>
              </p:ext>
            </p:extLst>
          </p:nvPr>
        </p:nvGraphicFramePr>
        <p:xfrm>
          <a:off x="1634331" y="2709714"/>
          <a:ext cx="1600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點陣圖影像" r:id="rId6" imgW="1609524" imgH="295238" progId="Paint.Picture">
                  <p:embed/>
                </p:oleObj>
              </mc:Choice>
              <mc:Fallback>
                <p:oleObj name="點陣圖影像" r:id="rId6" imgW="1609524" imgH="2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331" y="2709714"/>
                        <a:ext cx="16002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32798"/>
              </p:ext>
            </p:extLst>
          </p:nvPr>
        </p:nvGraphicFramePr>
        <p:xfrm>
          <a:off x="1729581" y="3141762"/>
          <a:ext cx="140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點陣圖影像" r:id="rId8" imgW="1409897" imgH="533474" progId="Paint.Picture">
                  <p:embed/>
                </p:oleObj>
              </mc:Choice>
              <mc:Fallback>
                <p:oleObj name="點陣圖影像" r:id="rId8" imgW="1409897" imgH="53347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581" y="3141762"/>
                        <a:ext cx="1409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621249"/>
              </p:ext>
            </p:extLst>
          </p:nvPr>
        </p:nvGraphicFramePr>
        <p:xfrm>
          <a:off x="1486694" y="3789834"/>
          <a:ext cx="1895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點陣圖影像" r:id="rId10" imgW="1895238" imgH="581106" progId="Paint.Picture">
                  <p:embed/>
                </p:oleObj>
              </mc:Choice>
              <mc:Fallback>
                <p:oleObj name="點陣圖影像" r:id="rId10" imgW="1895238" imgH="58110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694" y="3789834"/>
                        <a:ext cx="18954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06475"/>
              </p:ext>
            </p:extLst>
          </p:nvPr>
        </p:nvGraphicFramePr>
        <p:xfrm>
          <a:off x="1715294" y="4509914"/>
          <a:ext cx="1438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點陣圖影像" r:id="rId12" imgW="1438095" imgH="304923" progId="Paint.Picture">
                  <p:embed/>
                </p:oleObj>
              </mc:Choice>
              <mc:Fallback>
                <p:oleObj name="點陣圖影像" r:id="rId12" imgW="1438095" imgH="30492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294" y="4509914"/>
                        <a:ext cx="14382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32293"/>
              </p:ext>
            </p:extLst>
          </p:nvPr>
        </p:nvGraphicFramePr>
        <p:xfrm>
          <a:off x="1672431" y="4941962"/>
          <a:ext cx="1524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點陣圖影像" r:id="rId14" imgW="1523810" imgH="561905" progId="Paint.Picture">
                  <p:embed/>
                </p:oleObj>
              </mc:Choice>
              <mc:Fallback>
                <p:oleObj name="點陣圖影像" r:id="rId14" imgW="1523810" imgH="56190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31" y="4941962"/>
                        <a:ext cx="15240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39375"/>
              </p:ext>
            </p:extLst>
          </p:nvPr>
        </p:nvGraphicFramePr>
        <p:xfrm>
          <a:off x="1691481" y="5570907"/>
          <a:ext cx="1485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點陣圖影像" r:id="rId16" imgW="1486107" imgH="809738" progId="Paint.Picture">
                  <p:embed/>
                </p:oleObj>
              </mc:Choice>
              <mc:Fallback>
                <p:oleObj name="點陣圖影像" r:id="rId16" imgW="1486107" imgH="80973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481" y="5570907"/>
                        <a:ext cx="14859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81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558" y="1341561"/>
            <a:ext cx="1130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最後設定結合按扭（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append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），將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append.Click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append to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結合，並在選單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 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、２，分別組合上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number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兩個清單。</a:t>
            </a:r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75" y="2260102"/>
            <a:ext cx="34099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62558" y="3605748"/>
            <a:ext cx="11302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接著用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set label1.Text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結合，並將結果依序顯示出來。</a:t>
            </a:r>
          </a:p>
        </p:txBody>
      </p:sp>
      <p:pic>
        <p:nvPicPr>
          <p:cNvPr id="12" name="圖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75" y="4077866"/>
            <a:ext cx="510540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542" y="45890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範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例說明</a:t>
            </a:r>
            <a:endParaRPr lang="zh-TW" altLang="zh-TW" sz="3200" kern="1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558" y="1341562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最後觀察測試結果。</a:t>
            </a: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86170" y="1116350"/>
            <a:ext cx="1911350" cy="3981450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7015730" y="1100810"/>
            <a:ext cx="1915795" cy="40125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8311" y="529861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移除前測試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1053" y="529861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移除後測試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9464002" y="1100810"/>
            <a:ext cx="1940228" cy="40125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059380" y="515739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移除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結合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兩個清單合成一個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6534" y="4288927"/>
            <a:ext cx="4467628" cy="2044801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請用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迴圈依序顯示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number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兩個清單，並用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remove list item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移除編號２，最後再次用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迴圈依序顯示觀察一次。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432509" y="4052571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2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8542" y="458907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練</a:t>
            </a:r>
            <a:r>
              <a:rPr lang="zh-TW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習題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8621" y="1765543"/>
            <a:ext cx="107263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新增一個陣列，並新增一個按鈕，按下可顯示陣列所有內容。</a:t>
            </a:r>
          </a:p>
          <a:p>
            <a:pPr marL="457200" indent="-457200" algn="just">
              <a:buFont typeface="+mj-lt"/>
              <a:buAutoNum type="arabicPeriod"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接上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題，新增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個按鈕，分別可以新增資料進陣列、刪除陣列資料。</a:t>
            </a:r>
          </a:p>
          <a:p>
            <a:pPr marL="457200" indent="-457200" algn="just">
              <a:buFont typeface="+mj-lt"/>
              <a:buAutoNum type="arabicPeriod"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接上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題，新增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textbox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讓使用者輸入數字，並且可讀取陣列內第幾個元素，顯示至畫面中。</a:t>
            </a:r>
          </a:p>
          <a:p>
            <a:pPr marL="457200" indent="-457200" algn="just">
              <a:buFont typeface="+mj-lt"/>
              <a:buAutoNum type="arabicPeriod"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練習，新增一陣列加入至選單，讓使用者可從選單選取陣列內資料。</a:t>
            </a:r>
          </a:p>
          <a:p>
            <a:pPr marL="457200" indent="-457200" algn="just">
              <a:buFont typeface="+mj-lt"/>
              <a:buAutoNum type="arabicPeriod"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寫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一樂透開獎程式，產生所有開獎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號碼（例如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1~49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所有數字加入自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陣列內，使用者輸入開獎個數，每次從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陣列抽取一個數字加入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lottery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陣列內，並顯示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lottery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陣列內所有元素。</a:t>
            </a:r>
          </a:p>
        </p:txBody>
      </p:sp>
    </p:spTree>
    <p:extLst>
      <p:ext uri="{BB962C8B-B14F-4D97-AF65-F5344CB8AC3E}">
        <p14:creationId xmlns:p14="http://schemas.microsoft.com/office/powerpoint/2010/main" val="1577026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2554" y="436816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認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/>
                <a:ea typeface="微軟正黑體"/>
                <a:cs typeface="Times New Roman"/>
              </a:rPr>
              <a:t>識本範例使用的拼圖和其基本定義</a:t>
            </a:r>
            <a:endParaRPr lang="zh-TW" altLang="zh-TW" sz="3200" kern="100" dirty="0">
              <a:cs typeface="Times New Roman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65003"/>
              </p:ext>
            </p:extLst>
          </p:nvPr>
        </p:nvGraphicFramePr>
        <p:xfrm>
          <a:off x="982638" y="1629594"/>
          <a:ext cx="8879341" cy="32403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  <a:gridCol w="6143037"/>
              </a:tblGrid>
              <a:tr h="360040">
                <a:tc gridSpan="2">
                  <a:txBody>
                    <a:bodyPr/>
                    <a:lstStyle/>
                    <a:p>
                      <a:pPr marL="0" marR="0" indent="0" algn="l" defTabSz="10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List</a:t>
                      </a:r>
                      <a:r>
                        <a:rPr lang="zh-TW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指令區</a:t>
                      </a:r>
                      <a:endParaRPr lang="zh-TW" altLang="zh-TW" sz="18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隨機從清單中選一個項目。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從清單中刪除指定的編號。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取得清單中的指定編號內容。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將兩個清單組合成一個新的清單。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69050"/>
              </p:ext>
            </p:extLst>
          </p:nvPr>
        </p:nvGraphicFramePr>
        <p:xfrm>
          <a:off x="1414686" y="2138214"/>
          <a:ext cx="1885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點陣圖影像" r:id="rId4" imgW="1886213" imgH="314286" progId="Paint.Picture">
                  <p:embed/>
                </p:oleObj>
              </mc:Choice>
              <mc:Fallback>
                <p:oleObj name="點陣圖影像" r:id="rId4" imgW="1886213" imgH="31428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686" y="2138214"/>
                        <a:ext cx="18859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647527"/>
              </p:ext>
            </p:extLst>
          </p:nvPr>
        </p:nvGraphicFramePr>
        <p:xfrm>
          <a:off x="1567086" y="2642270"/>
          <a:ext cx="1581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點陣圖影像" r:id="rId6" imgW="1580952" imgH="590476" progId="Paint.Picture">
                  <p:embed/>
                </p:oleObj>
              </mc:Choice>
              <mc:Fallback>
                <p:oleObj name="點陣圖影像" r:id="rId6" imgW="1580952" imgH="5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086" y="2642270"/>
                        <a:ext cx="15811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68637"/>
              </p:ext>
            </p:extLst>
          </p:nvPr>
        </p:nvGraphicFramePr>
        <p:xfrm>
          <a:off x="1576611" y="3362350"/>
          <a:ext cx="15621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點陣圖影像" r:id="rId8" imgW="1561905" imgH="552527" progId="Paint.Picture">
                  <p:embed/>
                </p:oleObj>
              </mc:Choice>
              <mc:Fallback>
                <p:oleObj name="點陣圖影像" r:id="rId8" imgW="1561905" imgH="55252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611" y="3362350"/>
                        <a:ext cx="15621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70204"/>
              </p:ext>
            </p:extLst>
          </p:nvPr>
        </p:nvGraphicFramePr>
        <p:xfrm>
          <a:off x="1586136" y="4154438"/>
          <a:ext cx="1543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點陣圖影像" r:id="rId10" imgW="1542857" imgH="571731" progId="Paint.Picture">
                  <p:embed/>
                </p:oleObj>
              </mc:Choice>
              <mc:Fallback>
                <p:oleObj name="點陣圖影像" r:id="rId10" imgW="1542857" imgH="57173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136" y="4154438"/>
                        <a:ext cx="15430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0550" y="436816"/>
            <a:ext cx="455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40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F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or each item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迴圈介紹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574" y="1341562"/>
            <a:ext cx="10949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迴圈是基於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迴圈所做的延伸，以在程式裡宣告變數清單，並根據此清單內的元素數量決定執行次數的迴圈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迴圈會連結一個選單（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），並透過選單中的元素內容（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）來決定迴圈執行次數。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圖片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83" y="2573685"/>
            <a:ext cx="410527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06574" y="3946044"/>
            <a:ext cx="10949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特別要注意的地方是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迴圈在新增時，就會自動生成一個區域變數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，此區域變數主要是用來讓使用者取得選單中的元素內容，並在程式的設定下顯示出來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圖片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83" y="4731643"/>
            <a:ext cx="17049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4891524" y="5045908"/>
            <a:ext cx="3031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自動生成的區域變數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542" y="436816"/>
            <a:ext cx="5378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F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or each item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迴圈方塊設定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566" y="1497772"/>
            <a:ext cx="11230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迴圈方塊是在內建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點選流程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控制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Control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選取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For each 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拼圖。</a:t>
            </a:r>
          </a:p>
        </p:txBody>
      </p:sp>
      <p:pic>
        <p:nvPicPr>
          <p:cNvPr id="14" name="圖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2312318"/>
            <a:ext cx="46767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34566" y="4037796"/>
            <a:ext cx="6846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透過點選深色的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格子，進行區域變數名稱的更改。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4509914"/>
            <a:ext cx="194421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40" y="4509914"/>
            <a:ext cx="187220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1509244" y="545119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更改名稱前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2210" y="545119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更改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名稱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2870" y="458907"/>
            <a:ext cx="7739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40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C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reate empty list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make a list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清單介紹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567" y="1722141"/>
            <a:ext cx="8300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主要是新增一個空白的清單，在這空白的清單中，並沒有任何的元素內容（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38" y="1722141"/>
            <a:ext cx="2151194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34567" y="2793916"/>
            <a:ext cx="8300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主要是新增一個可以自己指定元素內容（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）的選單，如果沒有新增元素內容（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），則是一個空白的清單。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63" y="2826909"/>
            <a:ext cx="3309672" cy="6748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334567" y="4274403"/>
            <a:ext cx="11230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其實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並沒有太多的差別，如果在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上新增元素內容（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），那麼他就會自動變成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。若將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）全部刪除，則會變成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清單。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9595" y="458907"/>
            <a:ext cx="8559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C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reate empty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make a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清單方塊設定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0204" y="1341562"/>
            <a:ext cx="6901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清單方塊兩個都是在內建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方塊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Blocks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中，點選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清單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Lists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選取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拼圖。</a:t>
            </a:r>
          </a:p>
        </p:txBody>
      </p:sp>
      <p:pic>
        <p:nvPicPr>
          <p:cNvPr id="22" name="圖片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14" y="1255624"/>
            <a:ext cx="45434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490204" y="3441988"/>
            <a:ext cx="10694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hangingPunct="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方塊上的齒輪，進行元素內容（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）的新增和移除，當我們在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）後，它會變成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23" name="圖片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4586188"/>
            <a:ext cx="2237606" cy="1147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978376" y="591108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方塊上的齒輪位置</a:t>
            </a:r>
          </a:p>
        </p:txBody>
      </p:sp>
      <p:pic>
        <p:nvPicPr>
          <p:cNvPr id="24" name="圖片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2" y="4188678"/>
            <a:ext cx="2514600" cy="17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01" y="4224238"/>
            <a:ext cx="227647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4095572" y="5911080"/>
            <a:ext cx="2386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中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26879" y="5911080"/>
            <a:ext cx="354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新增完成後，變成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5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0550" y="436816"/>
            <a:ext cx="8559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C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reate empty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／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make a list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清單方塊設定</a:t>
            </a:r>
            <a:endParaRPr lang="zh-TW" altLang="zh-TW" sz="32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574" y="1341562"/>
            <a:ext cx="11088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如果我們將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make a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）移除後，則會變成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空白清單，而我們也能透過新增更多元素內容（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），來增加格子。</a:t>
            </a:r>
          </a:p>
        </p:txBody>
      </p:sp>
      <p:pic>
        <p:nvPicPr>
          <p:cNvPr id="18" name="圖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0" y="2427409"/>
            <a:ext cx="22098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06574" y="4422928"/>
            <a:ext cx="328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將元素內容（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）從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拉走移除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96" y="2427408"/>
            <a:ext cx="2340978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548115" y="4431049"/>
            <a:ext cx="356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空白後變成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Create empty list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空白清單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圖片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2205235"/>
            <a:ext cx="222885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8220465" y="5250656"/>
            <a:ext cx="3800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新增元素內容（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item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）增加格子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779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2708</Words>
  <Application>Microsoft Office PowerPoint</Application>
  <PresentationFormat>自訂</PresentationFormat>
  <Paragraphs>145</Paragraphs>
  <Slides>32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Office 主题</vt:lpstr>
      <vt:lpstr>調色盤圖片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yizhen</dc:creator>
  <cp:lastModifiedBy>QQ</cp:lastModifiedBy>
  <cp:revision>37</cp:revision>
  <dcterms:created xsi:type="dcterms:W3CDTF">2019-02-22T04:41:13Z</dcterms:created>
  <dcterms:modified xsi:type="dcterms:W3CDTF">2019-04-27T11:22:01Z</dcterms:modified>
</cp:coreProperties>
</file>